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76" r:id="rId3"/>
    <p:sldId id="281" r:id="rId4"/>
    <p:sldId id="278" r:id="rId5"/>
    <p:sldId id="286" r:id="rId6"/>
    <p:sldId id="287" r:id="rId7"/>
    <p:sldId id="279" r:id="rId8"/>
    <p:sldId id="263" r:id="rId9"/>
    <p:sldId id="272" r:id="rId10"/>
    <p:sldId id="274" r:id="rId11"/>
    <p:sldId id="258" r:id="rId12"/>
    <p:sldId id="261" r:id="rId13"/>
    <p:sldId id="264" r:id="rId14"/>
    <p:sldId id="265" r:id="rId15"/>
    <p:sldId id="266" r:id="rId16"/>
    <p:sldId id="282" r:id="rId17"/>
    <p:sldId id="283" r:id="rId18"/>
    <p:sldId id="269" r:id="rId19"/>
    <p:sldId id="268" r:id="rId20"/>
    <p:sldId id="288" r:id="rId21"/>
    <p:sldId id="271" r:id="rId22"/>
    <p:sldId id="267" r:id="rId23"/>
    <p:sldId id="277" r:id="rId24"/>
    <p:sldId id="275" r:id="rId25"/>
    <p:sldId id="270" r:id="rId26"/>
    <p:sldId id="289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7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7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1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2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5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9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3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2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FA41-F7B6-4822-8B1F-D6BA987DC96E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EC6C-FF40-47F3-936F-9B93F0746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anpaullin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st.github.com/jstangroome/3043878" TargetMode="External"/><Relationship Id="rId2" Type="http://schemas.openxmlformats.org/officeDocument/2006/relationships/hyperlink" Target="http://dbup.github.io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octopusdeploy.com/discussions/problems/184-30mb-default-maximum-nuget-package-siz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octopusdeploy.com/roadmap" TargetMode="External"/><Relationship Id="rId2" Type="http://schemas.openxmlformats.org/officeDocument/2006/relationships/hyperlink" Target="https://octopusdeploy.uservoice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octopusdeploy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Automating Deployments with Octopus Deploy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Regain your sanity and confidence with consistent and reliable automated deployments using Octopus Deploy. </a:t>
            </a:r>
            <a:r>
              <a:rPr lang="en-US" sz="2000" dirty="0" smtClean="0"/>
              <a:t>Octopus works with your build server to deploy ASP.NET applications and Windows Services into test, staging and production environments, whether they are in the cloud or on-premises.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52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Octopus over Release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RM – all </a:t>
            </a:r>
            <a:r>
              <a:rPr lang="en-US" dirty="0"/>
              <a:t>deployments use TFS Drop </a:t>
            </a:r>
            <a:r>
              <a:rPr lang="en-US" dirty="0" smtClean="0"/>
              <a:t>folder; no central storage</a:t>
            </a:r>
          </a:p>
          <a:p>
            <a:r>
              <a:rPr lang="en-US" dirty="0" smtClean="0"/>
              <a:t>RM – fractured logging; Octopus – seamless logging across servers; </a:t>
            </a:r>
          </a:p>
          <a:p>
            <a:r>
              <a:rPr lang="en-US" dirty="0" smtClean="0"/>
              <a:t>RM – required one consistent port </a:t>
            </a:r>
            <a:r>
              <a:rPr lang="en-US" dirty="0"/>
              <a:t>for all servers, agents and desktop </a:t>
            </a:r>
            <a:r>
              <a:rPr lang="en-US" dirty="0" smtClean="0"/>
              <a:t>clients (not available in larger organization with complex networks)</a:t>
            </a:r>
          </a:p>
          <a:p>
            <a:r>
              <a:rPr lang="en-US" dirty="0" smtClean="0"/>
              <a:t>RM – desktop </a:t>
            </a:r>
            <a:r>
              <a:rPr lang="en-US" dirty="0"/>
              <a:t>client only! </a:t>
            </a:r>
            <a:r>
              <a:rPr lang="en-US" dirty="0" smtClean="0"/>
              <a:t>web </a:t>
            </a:r>
            <a:r>
              <a:rPr lang="en-US" dirty="0"/>
              <a:t>client only for approvals</a:t>
            </a:r>
          </a:p>
          <a:p>
            <a:r>
              <a:rPr lang="en-US" dirty="0" smtClean="0"/>
              <a:t>RM – high pricing! Octopus – simple and very affordable </a:t>
            </a:r>
          </a:p>
          <a:p>
            <a:r>
              <a:rPr lang="en-US" dirty="0" smtClean="0"/>
              <a:t>RM – deployments by default are serial; parallel you have to specify each servers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6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Meh. Our manual deployments are just fine..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you know exactly what’s in your environments?</a:t>
            </a:r>
          </a:p>
          <a:p>
            <a:r>
              <a:rPr lang="en-US" dirty="0" smtClean="0"/>
              <a:t>Can you show an audit trail of everything that happened?</a:t>
            </a:r>
          </a:p>
          <a:p>
            <a:r>
              <a:rPr lang="en-US" dirty="0" smtClean="0"/>
              <a:t>Can you quickly deploy a prior version without rebuilding?</a:t>
            </a:r>
          </a:p>
          <a:p>
            <a:r>
              <a:rPr lang="en-US" dirty="0" smtClean="0"/>
              <a:t>Are your deployments secure from build to deployment?</a:t>
            </a:r>
          </a:p>
          <a:p>
            <a:r>
              <a:rPr lang="en-US" dirty="0" smtClean="0"/>
              <a:t>Are you sure no one has altered any files between deployments? </a:t>
            </a:r>
          </a:p>
          <a:p>
            <a:r>
              <a:rPr lang="en-US" dirty="0" smtClean="0"/>
              <a:t>Can </a:t>
            </a:r>
            <a:r>
              <a:rPr lang="en-US" dirty="0"/>
              <a:t>you deploy or promote the exact same binaries quickly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approved the deployment?</a:t>
            </a:r>
          </a:p>
          <a:p>
            <a:r>
              <a:rPr lang="en-US" dirty="0" smtClean="0"/>
              <a:t>Can you continuously deploy with no intervention?</a:t>
            </a:r>
          </a:p>
          <a:p>
            <a:r>
              <a:rPr lang="en-US" dirty="0" smtClean="0"/>
              <a:t>Can you do all of this with a few mouse clicks?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06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Octopus Deploy do that we can’t?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Audit everything that happens (automatically) on all servers and view in real-time</a:t>
            </a:r>
          </a:p>
          <a:p>
            <a:r>
              <a:rPr lang="en-US" dirty="0" smtClean="0"/>
              <a:t>Easily promote exact same binaries from one environment to another</a:t>
            </a:r>
          </a:p>
          <a:p>
            <a:r>
              <a:rPr lang="en-US" dirty="0" smtClean="0"/>
              <a:t>Change versioned binaries and deploy quickly</a:t>
            </a:r>
          </a:p>
          <a:p>
            <a:r>
              <a:rPr lang="en-US" dirty="0" smtClean="0"/>
              <a:t>Deploy Windows .NET Web Apps, Windows Services, MSI installers, SSRS reports, SSIS packages, SharePoint packages, database scripts and web services</a:t>
            </a:r>
          </a:p>
          <a:p>
            <a:r>
              <a:rPr lang="en-US" dirty="0" smtClean="0"/>
              <a:t>Change configuration files based on environment, machine, server role or step</a:t>
            </a:r>
          </a:p>
          <a:p>
            <a:r>
              <a:rPr lang="en-US" dirty="0" smtClean="0"/>
              <a:t>Can do continuous deployments (</a:t>
            </a:r>
            <a:r>
              <a:rPr lang="en-US" dirty="0"/>
              <a:t>v</a:t>
            </a:r>
            <a:r>
              <a:rPr lang="en-US" dirty="0" smtClean="0"/>
              <a:t>ersion deployments)</a:t>
            </a:r>
          </a:p>
          <a:p>
            <a:r>
              <a:rPr lang="en-US" dirty="0" smtClean="0"/>
              <a:t>Deploy to servers in parallel or serial (aka rolling deployments)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90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Octopus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Octopus uses </a:t>
            </a:r>
            <a:r>
              <a:rPr lang="en-US" dirty="0" err="1" smtClean="0"/>
              <a:t>NuGet</a:t>
            </a:r>
            <a:r>
              <a:rPr lang="en-US" dirty="0" smtClean="0"/>
              <a:t> packages as a storage mechanism</a:t>
            </a:r>
          </a:p>
          <a:p>
            <a:r>
              <a:rPr lang="en-US" dirty="0" smtClean="0"/>
              <a:t>Using the </a:t>
            </a:r>
            <a:r>
              <a:rPr lang="en-US" dirty="0" err="1" smtClean="0"/>
              <a:t>OctoPack</a:t>
            </a:r>
            <a:r>
              <a:rPr lang="en-US" dirty="0" smtClean="0"/>
              <a:t>, TFS build template can generate </a:t>
            </a:r>
            <a:r>
              <a:rPr lang="en-US" dirty="0" err="1" smtClean="0"/>
              <a:t>NuGet</a:t>
            </a:r>
            <a:r>
              <a:rPr lang="en-US" dirty="0" smtClean="0"/>
              <a:t> packages and push them automatically to a specified </a:t>
            </a:r>
            <a:r>
              <a:rPr lang="en-US" dirty="0" err="1" smtClean="0"/>
              <a:t>NuGet</a:t>
            </a:r>
            <a:r>
              <a:rPr lang="en-US" dirty="0" smtClean="0"/>
              <a:t> server</a:t>
            </a:r>
            <a:endParaRPr lang="en-US" dirty="0"/>
          </a:p>
          <a:p>
            <a:r>
              <a:rPr lang="en-US" dirty="0" err="1" smtClean="0"/>
              <a:t>NuGet</a:t>
            </a:r>
            <a:r>
              <a:rPr lang="en-US" dirty="0" smtClean="0"/>
              <a:t> server stores compiled projects as </a:t>
            </a:r>
            <a:r>
              <a:rPr lang="en-US" dirty="0" err="1" smtClean="0"/>
              <a:t>NuGet</a:t>
            </a:r>
            <a:r>
              <a:rPr lang="en-US" dirty="0" smtClean="0"/>
              <a:t> packages available for deployment at any time</a:t>
            </a:r>
          </a:p>
          <a:p>
            <a:r>
              <a:rPr lang="en-US" dirty="0" smtClean="0"/>
              <a:t>Agents (tentacles) are installed on servers you want to deploy to</a:t>
            </a:r>
          </a:p>
          <a:p>
            <a:r>
              <a:rPr lang="en-US" dirty="0" smtClean="0"/>
              <a:t>You can define your environments and assign servers (tentacles)</a:t>
            </a:r>
          </a:p>
          <a:p>
            <a:r>
              <a:rPr lang="en-US" dirty="0" smtClean="0"/>
              <a:t>A deployment process will fetch your </a:t>
            </a:r>
            <a:r>
              <a:rPr lang="en-US" dirty="0" err="1" smtClean="0"/>
              <a:t>NuGet</a:t>
            </a:r>
            <a:r>
              <a:rPr lang="en-US" dirty="0" smtClean="0"/>
              <a:t> package and run the defined steps in parallel (across servers)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32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Octopus work?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8655" y="2407077"/>
            <a:ext cx="10114690" cy="33345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3718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Octopus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NuGet</a:t>
            </a:r>
            <a:r>
              <a:rPr lang="en-US" dirty="0"/>
              <a:t> is the better </a:t>
            </a:r>
            <a:r>
              <a:rPr lang="en-US" dirty="0" smtClean="0"/>
              <a:t>approach</a:t>
            </a:r>
          </a:p>
          <a:p>
            <a:pPr lvl="1"/>
            <a:r>
              <a:rPr lang="en-US" sz="2800" dirty="0"/>
              <a:t>No need to recompile projects (if you need to rollback)</a:t>
            </a:r>
          </a:p>
          <a:p>
            <a:pPr lvl="1"/>
            <a:r>
              <a:rPr lang="en-US" sz="2800" dirty="0"/>
              <a:t>Centralized </a:t>
            </a:r>
            <a:r>
              <a:rPr lang="en-US" sz="2800" dirty="0" smtClean="0"/>
              <a:t>storage; TFS </a:t>
            </a:r>
            <a:r>
              <a:rPr lang="en-US" sz="2800" dirty="0"/>
              <a:t>build drop folders </a:t>
            </a:r>
            <a:r>
              <a:rPr lang="en-US" sz="2800" dirty="0" smtClean="0"/>
              <a:t>insecure and waste storage space</a:t>
            </a:r>
            <a:endParaRPr lang="en-US" sz="2800" dirty="0"/>
          </a:p>
          <a:p>
            <a:pPr lvl="1"/>
            <a:r>
              <a:rPr lang="en-US" sz="2800" dirty="0"/>
              <a:t>Prevent tampering of </a:t>
            </a:r>
            <a:r>
              <a:rPr lang="en-US" sz="2800" dirty="0" err="1"/>
              <a:t>config</a:t>
            </a:r>
            <a:r>
              <a:rPr lang="en-US" sz="2800" dirty="0"/>
              <a:t> </a:t>
            </a:r>
            <a:r>
              <a:rPr lang="en-US" sz="2800" dirty="0" smtClean="0"/>
              <a:t>files with locked-down </a:t>
            </a:r>
            <a:r>
              <a:rPr lang="en-US" sz="2800" dirty="0" err="1" smtClean="0"/>
              <a:t>NuGet</a:t>
            </a:r>
            <a:r>
              <a:rPr lang="en-US" sz="2800" dirty="0" smtClean="0"/>
              <a:t> server (security)</a:t>
            </a:r>
            <a:endParaRPr lang="en-US" sz="2800" dirty="0"/>
          </a:p>
          <a:p>
            <a:pPr lvl="1"/>
            <a:r>
              <a:rPr lang="en-US" sz="2800" dirty="0"/>
              <a:t>Force process over manual </a:t>
            </a:r>
            <a:r>
              <a:rPr lang="en-US" sz="2800" dirty="0" smtClean="0"/>
              <a:t>changes (best practices)</a:t>
            </a:r>
          </a:p>
          <a:p>
            <a:pPr lvl="1"/>
            <a:r>
              <a:rPr lang="en-US" sz="2800" dirty="0" err="1" smtClean="0"/>
              <a:t>NuGet</a:t>
            </a:r>
            <a:r>
              <a:rPr lang="en-US" sz="2800" dirty="0" smtClean="0"/>
              <a:t> gallery for all (internally or externally)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37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Octopus better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Powershell</a:t>
            </a:r>
            <a:r>
              <a:rPr lang="en-US" dirty="0" smtClean="0"/>
              <a:t> is the best choice for Windows deployments</a:t>
            </a:r>
          </a:p>
          <a:p>
            <a:pPr lvl="1"/>
            <a:r>
              <a:rPr lang="en-US" sz="2800" dirty="0" smtClean="0"/>
              <a:t>Octopus audits all PowerShell output</a:t>
            </a:r>
          </a:p>
          <a:p>
            <a:pPr lvl="1"/>
            <a:r>
              <a:rPr lang="en-US" sz="2800" dirty="0" smtClean="0"/>
              <a:t>Tailor your deployment without WMI or batch scripts</a:t>
            </a:r>
          </a:p>
          <a:p>
            <a:pPr lvl="1"/>
            <a:r>
              <a:rPr lang="en-US" sz="2800" dirty="0" smtClean="0"/>
              <a:t>DSC (desired state configuration) – next big thing in PowerShell</a:t>
            </a:r>
          </a:p>
          <a:p>
            <a:pPr lvl="1"/>
            <a:r>
              <a:rPr lang="en-US" sz="2800" dirty="0" smtClean="0"/>
              <a:t>Can deploy to Azure and Amazon instances</a:t>
            </a:r>
          </a:p>
          <a:p>
            <a:pPr lvl="1"/>
            <a:r>
              <a:rPr lang="en-US" sz="2800" dirty="0" smtClean="0"/>
              <a:t>Can use to deploy SharePoint, SSRS,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Octopus better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not required!</a:t>
            </a:r>
          </a:p>
          <a:p>
            <a:pPr lvl="1"/>
            <a:r>
              <a:rPr lang="en-US" sz="2800" dirty="0" smtClean="0"/>
              <a:t>Uses Embedded </a:t>
            </a:r>
            <a:r>
              <a:rPr lang="en-US" sz="2800" dirty="0" err="1" smtClean="0"/>
              <a:t>RavenDB</a:t>
            </a:r>
            <a:endParaRPr lang="en-US" sz="2800" dirty="0" smtClean="0"/>
          </a:p>
          <a:p>
            <a:r>
              <a:rPr lang="en-US" dirty="0" smtClean="0"/>
              <a:t>IIS not required!</a:t>
            </a:r>
          </a:p>
          <a:p>
            <a:pPr lvl="1"/>
            <a:r>
              <a:rPr lang="en-US" sz="2800" dirty="0" smtClean="0"/>
              <a:t>Uses </a:t>
            </a:r>
            <a:r>
              <a:rPr lang="en-US" sz="2800" dirty="0" err="1" smtClean="0"/>
              <a:t>NancyFX</a:t>
            </a:r>
            <a:r>
              <a:rPr lang="en-US" sz="2800" dirty="0"/>
              <a:t> </a:t>
            </a:r>
            <a:r>
              <a:rPr lang="en-US" sz="2800" dirty="0" smtClean="0"/>
              <a:t>Self-hosted </a:t>
            </a:r>
            <a:endParaRPr lang="en-US" sz="2800" dirty="0" smtClean="0"/>
          </a:p>
          <a:p>
            <a:r>
              <a:rPr lang="en-US" dirty="0" smtClean="0"/>
              <a:t>Octopus REST API </a:t>
            </a:r>
          </a:p>
          <a:p>
            <a:pPr lvl="1"/>
            <a:r>
              <a:rPr lang="en-US" sz="2800" dirty="0" smtClean="0"/>
              <a:t>They consistently use their own API throughout all components</a:t>
            </a:r>
          </a:p>
          <a:p>
            <a:r>
              <a:rPr lang="en-US" dirty="0" smtClean="0"/>
              <a:t>Octo.exe, </a:t>
            </a:r>
            <a:r>
              <a:rPr lang="en-US" dirty="0" err="1" smtClean="0"/>
              <a:t>DbUp</a:t>
            </a:r>
            <a:r>
              <a:rPr lang="en-US" dirty="0" smtClean="0"/>
              <a:t>, Octopus Step Template Library are all open source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 of Octopus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Agents (tentacles) can use any port to connect to Octopus Server</a:t>
            </a:r>
          </a:p>
          <a:p>
            <a:pPr lvl="1"/>
            <a:r>
              <a:rPr lang="en-US" dirty="0" smtClean="0"/>
              <a:t>Many company networks may have very restrictive port access</a:t>
            </a:r>
            <a:endParaRPr lang="en-US" dirty="0"/>
          </a:p>
          <a:p>
            <a:r>
              <a:rPr lang="en-US" dirty="0"/>
              <a:t>Able to do Continuous Deployment on Check-in or scheduled releases</a:t>
            </a:r>
          </a:p>
          <a:p>
            <a:pPr lvl="1"/>
            <a:r>
              <a:rPr lang="en-US" dirty="0"/>
              <a:t>Octo.exe can be called to trigger release on Octopus Server </a:t>
            </a:r>
          </a:p>
          <a:p>
            <a:r>
              <a:rPr lang="en-US" dirty="0" smtClean="0"/>
              <a:t>Integrates with Active Directory or own user database</a:t>
            </a:r>
          </a:p>
          <a:p>
            <a:r>
              <a:rPr lang="en-US" dirty="0" smtClean="0"/>
              <a:t>Active community suggestion forum</a:t>
            </a:r>
          </a:p>
          <a:p>
            <a:r>
              <a:rPr lang="en-US" dirty="0" smtClean="0"/>
              <a:t>Rapid development schedule</a:t>
            </a:r>
          </a:p>
          <a:p>
            <a:r>
              <a:rPr lang="en-US" dirty="0" smtClean="0"/>
              <a:t>Everything uses PowerShell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97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configure Octopus Deploy?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OctoPack</a:t>
            </a:r>
            <a:r>
              <a:rPr lang="en-US" dirty="0"/>
              <a:t> – a </a:t>
            </a:r>
            <a:r>
              <a:rPr lang="en-US" dirty="0" err="1"/>
              <a:t>NuGet</a:t>
            </a:r>
            <a:r>
              <a:rPr lang="en-US" dirty="0"/>
              <a:t> package to install for your </a:t>
            </a:r>
            <a:r>
              <a:rPr lang="en-US" dirty="0" smtClean="0"/>
              <a:t>project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Hooks into TFS build template to create </a:t>
            </a:r>
            <a:r>
              <a:rPr lang="en-US" sz="2400" dirty="0" err="1"/>
              <a:t>NuGet</a:t>
            </a:r>
            <a:r>
              <a:rPr lang="en-US" sz="2400" dirty="0"/>
              <a:t> package </a:t>
            </a:r>
            <a:r>
              <a:rPr lang="en-US" sz="2400" dirty="0" smtClean="0"/>
              <a:t>and </a:t>
            </a:r>
            <a:r>
              <a:rPr lang="en-US" sz="2400" dirty="0"/>
              <a:t>push to </a:t>
            </a:r>
            <a:r>
              <a:rPr lang="en-US" sz="2400" dirty="0" smtClean="0"/>
              <a:t>server</a:t>
            </a:r>
            <a:endParaRPr lang="en-US" sz="2400" dirty="0"/>
          </a:p>
          <a:p>
            <a:r>
              <a:rPr lang="en-US" dirty="0" err="1" smtClean="0"/>
              <a:t>NuSpec</a:t>
            </a:r>
            <a:r>
              <a:rPr lang="en-US" dirty="0" smtClean="0"/>
              <a:t> file – a file that tells what files to store in the </a:t>
            </a:r>
            <a:r>
              <a:rPr lang="en-US" dirty="0" err="1" smtClean="0"/>
              <a:t>NuGet</a:t>
            </a:r>
            <a:r>
              <a:rPr lang="en-US" dirty="0" smtClean="0"/>
              <a:t> package</a:t>
            </a:r>
          </a:p>
          <a:p>
            <a:pPr lvl="1"/>
            <a:r>
              <a:rPr lang="en-US" dirty="0" smtClean="0"/>
              <a:t>Use command line “nuget.exe spec &lt;project name&gt;” to create </a:t>
            </a:r>
            <a:r>
              <a:rPr lang="en-US" dirty="0" err="1" smtClean="0"/>
              <a:t>nuspec</a:t>
            </a:r>
            <a:r>
              <a:rPr lang="en-US" dirty="0" smtClean="0"/>
              <a:t> file in project folder</a:t>
            </a:r>
          </a:p>
          <a:p>
            <a:r>
              <a:rPr lang="en-US" dirty="0"/>
              <a:t>Change TFS build template (</a:t>
            </a:r>
            <a:r>
              <a:rPr lang="en-US" dirty="0" err="1"/>
              <a:t>MSBuild</a:t>
            </a:r>
            <a:r>
              <a:rPr lang="en-US" dirty="0"/>
              <a:t> arguments)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p:RunOctoPack</a:t>
            </a:r>
            <a:r>
              <a:rPr lang="en-US" dirty="0"/>
              <a:t>=true </a:t>
            </a: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p:OctoPackPublishApiKey</a:t>
            </a:r>
            <a:r>
              <a:rPr lang="en-US" dirty="0"/>
              <a:t>=&lt;</a:t>
            </a:r>
            <a:r>
              <a:rPr lang="en-US" dirty="0" err="1"/>
              <a:t>YourCustomApiKey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p:OctoPackPublishPackageToHttp</a:t>
            </a:r>
            <a:r>
              <a:rPr lang="en-US" dirty="0"/>
              <a:t>=&lt;</a:t>
            </a:r>
            <a:r>
              <a:rPr lang="en-US" dirty="0" err="1"/>
              <a:t>YourNuGetServerUrl</a:t>
            </a:r>
            <a:r>
              <a:rPr lang="en-US" dirty="0"/>
              <a:t>&gt;</a:t>
            </a:r>
          </a:p>
          <a:p>
            <a:r>
              <a:rPr lang="en-US" dirty="0" smtClean="0"/>
              <a:t>Configure Deployment process for deploying your </a:t>
            </a:r>
            <a:r>
              <a:rPr lang="en-US" dirty="0" err="1" smtClean="0"/>
              <a:t>NuGet</a:t>
            </a:r>
            <a:r>
              <a:rPr lang="en-US" dirty="0" smtClean="0"/>
              <a:t> package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61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Ian Paullin</a:t>
            </a:r>
          </a:p>
          <a:p>
            <a:r>
              <a:rPr lang="en-US" dirty="0" smtClean="0">
                <a:hlinkClick r:id="rId2"/>
              </a:rPr>
              <a:t>http://ianpaullin.com</a:t>
            </a:r>
            <a:r>
              <a:rPr lang="en-US" dirty="0"/>
              <a:t> </a:t>
            </a:r>
            <a:r>
              <a:rPr lang="en-US" dirty="0" smtClean="0"/>
              <a:t>(Twitter: @</a:t>
            </a:r>
            <a:r>
              <a:rPr lang="en-US" dirty="0" err="1" smtClean="0"/>
              <a:t>ianpaullin</a:t>
            </a:r>
            <a:r>
              <a:rPr lang="en-US" dirty="0" smtClean="0"/>
              <a:t>)</a:t>
            </a:r>
          </a:p>
          <a:p>
            <a:r>
              <a:rPr lang="en-US" dirty="0"/>
              <a:t>Not a SCRUM leader </a:t>
            </a:r>
            <a:endParaRPr lang="en-US" dirty="0" smtClean="0"/>
          </a:p>
          <a:p>
            <a:r>
              <a:rPr lang="en-US" dirty="0" smtClean="0"/>
              <a:t>Not ALM or </a:t>
            </a:r>
            <a:r>
              <a:rPr lang="en-US" dirty="0" err="1" smtClean="0"/>
              <a:t>DevOps</a:t>
            </a:r>
            <a:r>
              <a:rPr lang="en-US" dirty="0" smtClean="0"/>
              <a:t> guy</a:t>
            </a:r>
          </a:p>
          <a:p>
            <a:r>
              <a:rPr lang="en-US" dirty="0" smtClean="0"/>
              <a:t>Just a plain C#, ASP.NET MVC developer</a:t>
            </a:r>
          </a:p>
          <a:p>
            <a:r>
              <a:rPr lang="en-US" dirty="0" smtClean="0"/>
              <a:t>Computer nerd who likes too much tech</a:t>
            </a:r>
          </a:p>
          <a:p>
            <a:r>
              <a:rPr lang="en-US" dirty="0" smtClean="0"/>
              <a:t>Proud Seahawks 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6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configure Octopus Deploy?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your project </a:t>
            </a:r>
            <a:r>
              <a:rPr lang="en-US" dirty="0" err="1" smtClean="0"/>
              <a:t>NuGet</a:t>
            </a:r>
            <a:r>
              <a:rPr lang="en-US" dirty="0" smtClean="0"/>
              <a:t> package is in </a:t>
            </a:r>
            <a:r>
              <a:rPr lang="en-US" dirty="0" err="1" smtClean="0"/>
              <a:t>NuGet</a:t>
            </a:r>
            <a:r>
              <a:rPr lang="en-US" dirty="0" smtClean="0"/>
              <a:t> server feed, Octopus can see the package and deploy to specific environment/servers</a:t>
            </a:r>
          </a:p>
          <a:p>
            <a:r>
              <a:rPr lang="en-US" dirty="0" smtClean="0"/>
              <a:t>Define deployment process per project </a:t>
            </a:r>
          </a:p>
          <a:p>
            <a:r>
              <a:rPr lang="en-US" dirty="0" smtClean="0"/>
              <a:t>Configure </a:t>
            </a:r>
            <a:r>
              <a:rPr lang="en-US" dirty="0" err="1" smtClean="0"/>
              <a:t>config</a:t>
            </a:r>
            <a:r>
              <a:rPr lang="en-US" dirty="0" smtClean="0"/>
              <a:t> file variable replacements</a:t>
            </a:r>
          </a:p>
          <a:p>
            <a:r>
              <a:rPr lang="en-US" dirty="0" smtClean="0"/>
              <a:t>Can configure manual interventions for approval/denial</a:t>
            </a:r>
          </a:p>
          <a:p>
            <a:r>
              <a:rPr lang="en-US" dirty="0" smtClean="0"/>
              <a:t>Email notifications</a:t>
            </a:r>
          </a:p>
          <a:p>
            <a:r>
              <a:rPr lang="en-US" dirty="0" smtClean="0"/>
              <a:t>Downloadable Step Templates </a:t>
            </a:r>
            <a:r>
              <a:rPr lang="en-US" smtClean="0"/>
              <a:t>from library.octopusdeploy.com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“X” type of deployments?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 deployments</a:t>
            </a:r>
          </a:p>
          <a:p>
            <a:pPr lvl="1"/>
            <a:r>
              <a:rPr lang="en-US" dirty="0" smtClean="0"/>
              <a:t>Recommended practice is to have a Windows Console app that is a script runner; Octopus has free </a:t>
            </a:r>
            <a:r>
              <a:rPr lang="en-US" dirty="0" err="1" smtClean="0"/>
              <a:t>dll</a:t>
            </a:r>
            <a:r>
              <a:rPr lang="en-US" dirty="0" smtClean="0"/>
              <a:t> (</a:t>
            </a:r>
            <a:r>
              <a:rPr lang="en-US" dirty="0" err="1" smtClean="0"/>
              <a:t>DbUp</a:t>
            </a:r>
            <a:r>
              <a:rPr lang="en-US" dirty="0" smtClean="0"/>
              <a:t>) available on </a:t>
            </a:r>
            <a:r>
              <a:rPr lang="en-US" dirty="0" err="1" smtClean="0"/>
              <a:t>GitHub</a:t>
            </a:r>
            <a:r>
              <a:rPr lang="en-US" dirty="0" smtClean="0"/>
              <a:t>/</a:t>
            </a:r>
            <a:r>
              <a:rPr lang="en-US" dirty="0" err="1" smtClean="0"/>
              <a:t>NuGet</a:t>
            </a:r>
            <a:r>
              <a:rPr lang="en-US" dirty="0" smtClean="0"/>
              <a:t> that allows Windows Console to execute SQL scripts in folder in console app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out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dbup.github.io</a:t>
            </a:r>
            <a:endParaRPr lang="en-US" dirty="0" smtClean="0"/>
          </a:p>
          <a:p>
            <a:r>
              <a:rPr lang="en-US" dirty="0" smtClean="0"/>
              <a:t>SSRS deployments</a:t>
            </a:r>
          </a:p>
          <a:p>
            <a:pPr lvl="1"/>
            <a:r>
              <a:rPr lang="en-US" dirty="0" err="1" smtClean="0"/>
              <a:t>GitHub</a:t>
            </a:r>
            <a:r>
              <a:rPr lang="en-US" dirty="0" smtClean="0"/>
              <a:t> project “Deploy-SSRSProject.ps1” has PowerShell script to deploy reports to Reporting Services </a:t>
            </a:r>
            <a:r>
              <a:rPr lang="en-US" dirty="0" err="1" smtClean="0"/>
              <a:t>asmx</a:t>
            </a:r>
            <a:r>
              <a:rPr lang="en-US" dirty="0" smtClean="0"/>
              <a:t> web service target</a:t>
            </a:r>
          </a:p>
          <a:p>
            <a:pPr lvl="1"/>
            <a:r>
              <a:rPr lang="en-US" dirty="0"/>
              <a:t>Check out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gist.github.com/jstangroome/3043878</a:t>
            </a:r>
            <a:endParaRPr lang="en-US" dirty="0" smtClean="0"/>
          </a:p>
          <a:p>
            <a:r>
              <a:rPr lang="en-US" dirty="0" smtClean="0"/>
              <a:t>SharePoint deployments</a:t>
            </a:r>
          </a:p>
          <a:p>
            <a:pPr lvl="1"/>
            <a:r>
              <a:rPr lang="en-US" dirty="0" smtClean="0"/>
              <a:t>PowerShell scripts are your friend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61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519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Warts and road bumps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NuGet</a:t>
            </a:r>
            <a:r>
              <a:rPr lang="en-US" dirty="0" smtClean="0"/>
              <a:t> NuGet.exe and </a:t>
            </a:r>
            <a:r>
              <a:rPr lang="en-US" dirty="0" err="1" smtClean="0"/>
              <a:t>NuGet</a:t>
            </a:r>
            <a:r>
              <a:rPr lang="en-US" dirty="0" smtClean="0"/>
              <a:t> servers</a:t>
            </a:r>
          </a:p>
          <a:p>
            <a:pPr lvl="1"/>
            <a:r>
              <a:rPr lang="en-US" dirty="0" err="1" smtClean="0"/>
              <a:t>ProGet</a:t>
            </a:r>
            <a:r>
              <a:rPr lang="en-US" dirty="0" smtClean="0"/>
              <a:t> (free and paid version) – still having issues pushing using latest NuGet.exe</a:t>
            </a:r>
          </a:p>
          <a:p>
            <a:pPr lvl="1"/>
            <a:r>
              <a:rPr lang="en-US" dirty="0" smtClean="0"/>
              <a:t>Developers seem to break compatibility or have numerous unaddressed issues</a:t>
            </a:r>
          </a:p>
          <a:p>
            <a:pPr lvl="1"/>
            <a:r>
              <a:rPr lang="en-US" dirty="0" smtClean="0"/>
              <a:t>Each new version has it’s issues; must be careful in using latest and greatest (pushing only)</a:t>
            </a:r>
          </a:p>
          <a:p>
            <a:r>
              <a:rPr lang="en-US" dirty="0" err="1" smtClean="0"/>
              <a:t>NuGet</a:t>
            </a:r>
            <a:r>
              <a:rPr lang="en-US" dirty="0" smtClean="0"/>
              <a:t> versioning</a:t>
            </a:r>
          </a:p>
          <a:p>
            <a:pPr lvl="1"/>
            <a:r>
              <a:rPr lang="en-US" dirty="0" smtClean="0"/>
              <a:t>Need to find unique way of versioning your packages</a:t>
            </a:r>
            <a:endParaRPr lang="en-US" dirty="0"/>
          </a:p>
          <a:p>
            <a:r>
              <a:rPr lang="en-US" dirty="0" smtClean="0"/>
              <a:t>IIS configuration</a:t>
            </a:r>
          </a:p>
          <a:p>
            <a:pPr lvl="1"/>
            <a:r>
              <a:rPr lang="en-US" dirty="0" smtClean="0"/>
              <a:t>Default </a:t>
            </a:r>
            <a:r>
              <a:rPr lang="en-US" dirty="0" err="1" smtClean="0"/>
              <a:t>NuGet</a:t>
            </a:r>
            <a:r>
              <a:rPr lang="en-US" dirty="0"/>
              <a:t> </a:t>
            </a:r>
            <a:r>
              <a:rPr lang="en-US" dirty="0" smtClean="0"/>
              <a:t>upload size is 30MB; must configure IIS for larger packages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help.octopusdeploy.com/discussions/problems/184-30mb-default-maximum-nuget-package-size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1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Yeah, well, what about new stuff?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community feedback at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hlinkClick r:id="rId2"/>
              </a:rPr>
              <a:t>https://octopusdeploy.uservoice.com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Just announced roadmap (based from community feedback)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octopusdeploy.com/roadmap</a:t>
            </a:r>
            <a:endParaRPr lang="en-US" dirty="0" smtClean="0"/>
          </a:p>
          <a:p>
            <a:r>
              <a:rPr lang="en-US" dirty="0" smtClean="0"/>
              <a:t>Aggressive schedule (2-4 week sprints)</a:t>
            </a:r>
          </a:p>
          <a:p>
            <a:r>
              <a:rPr lang="en-US" dirty="0" smtClean="0"/>
              <a:t>For reference, since January of this year, they’ve had 4 releases (2.0 to 2.4)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2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they must be pricey, right?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Perpetual license! Once you buy it, it’s yours plus one year of updates</a:t>
            </a:r>
          </a:p>
          <a:p>
            <a:r>
              <a:rPr lang="en-US" dirty="0" smtClean="0"/>
              <a:t>Renewals are for updates and support</a:t>
            </a:r>
          </a:p>
          <a:p>
            <a:r>
              <a:rPr lang="en-US" dirty="0" smtClean="0"/>
              <a:t>Renewal pricing is 50% of original cost </a:t>
            </a:r>
          </a:p>
          <a:p>
            <a:r>
              <a:rPr lang="en-US" dirty="0"/>
              <a:t>Octopus </a:t>
            </a:r>
            <a:r>
              <a:rPr lang="en-US" dirty="0" smtClean="0"/>
              <a:t>Licensing (* = unlimited):</a:t>
            </a:r>
            <a:endParaRPr lang="en-US" dirty="0"/>
          </a:p>
          <a:p>
            <a:pPr lvl="1"/>
            <a:r>
              <a:rPr lang="en-US" dirty="0" smtClean="0"/>
              <a:t>Free	 	$0		5 projects 	10 </a:t>
            </a:r>
            <a:r>
              <a:rPr lang="en-US" dirty="0"/>
              <a:t>agents </a:t>
            </a:r>
            <a:r>
              <a:rPr lang="en-US" dirty="0" smtClean="0"/>
              <a:t>	5 users</a:t>
            </a:r>
          </a:p>
          <a:p>
            <a:pPr lvl="1"/>
            <a:r>
              <a:rPr lang="en-US" dirty="0" smtClean="0"/>
              <a:t>Professional</a:t>
            </a:r>
            <a:r>
              <a:rPr lang="en-US" dirty="0"/>
              <a:t>	</a:t>
            </a:r>
            <a:r>
              <a:rPr lang="en-US" dirty="0" smtClean="0"/>
              <a:t>$700</a:t>
            </a:r>
            <a:r>
              <a:rPr lang="en-US" dirty="0"/>
              <a:t>	</a:t>
            </a:r>
            <a:r>
              <a:rPr lang="en-US" dirty="0" smtClean="0"/>
              <a:t>	20 </a:t>
            </a:r>
            <a:r>
              <a:rPr lang="en-US" dirty="0"/>
              <a:t>projects </a:t>
            </a:r>
            <a:r>
              <a:rPr lang="en-US" dirty="0" smtClean="0"/>
              <a:t>	20 </a:t>
            </a:r>
            <a:r>
              <a:rPr lang="en-US" dirty="0"/>
              <a:t>agents </a:t>
            </a:r>
            <a:r>
              <a:rPr lang="en-US" dirty="0" smtClean="0"/>
              <a:t>	20 </a:t>
            </a:r>
            <a:r>
              <a:rPr lang="en-US" dirty="0"/>
              <a:t>users</a:t>
            </a:r>
          </a:p>
          <a:p>
            <a:pPr lvl="1"/>
            <a:r>
              <a:rPr lang="en-US" dirty="0"/>
              <a:t>Team		</a:t>
            </a:r>
            <a:r>
              <a:rPr lang="en-US" dirty="0" smtClean="0"/>
              <a:t>$2000</a:t>
            </a:r>
            <a:r>
              <a:rPr lang="en-US" dirty="0"/>
              <a:t>		</a:t>
            </a:r>
            <a:r>
              <a:rPr lang="en-US" dirty="0" smtClean="0"/>
              <a:t>60 </a:t>
            </a:r>
            <a:r>
              <a:rPr lang="en-US" dirty="0"/>
              <a:t>projects </a:t>
            </a:r>
            <a:r>
              <a:rPr lang="en-US" dirty="0" smtClean="0"/>
              <a:t>	60 </a:t>
            </a:r>
            <a:r>
              <a:rPr lang="en-US" dirty="0"/>
              <a:t>agents </a:t>
            </a:r>
            <a:r>
              <a:rPr lang="en-US" dirty="0" smtClean="0"/>
              <a:t>	60 </a:t>
            </a:r>
            <a:r>
              <a:rPr lang="en-US" dirty="0"/>
              <a:t>users</a:t>
            </a:r>
          </a:p>
          <a:p>
            <a:pPr lvl="1"/>
            <a:r>
              <a:rPr lang="en-US" dirty="0"/>
              <a:t>Enterprise	</a:t>
            </a:r>
            <a:r>
              <a:rPr lang="en-US" dirty="0" smtClean="0"/>
              <a:t>$5000</a:t>
            </a:r>
            <a:r>
              <a:rPr lang="en-US" dirty="0"/>
              <a:t>		* projects </a:t>
            </a:r>
            <a:r>
              <a:rPr lang="en-US" dirty="0" smtClean="0"/>
              <a:t>	* </a:t>
            </a:r>
            <a:r>
              <a:rPr lang="en-US" dirty="0"/>
              <a:t>agents </a:t>
            </a:r>
            <a:r>
              <a:rPr lang="en-US" dirty="0" smtClean="0"/>
              <a:t>	* </a:t>
            </a:r>
            <a:r>
              <a:rPr lang="en-US" dirty="0"/>
              <a:t>users</a:t>
            </a:r>
          </a:p>
          <a:p>
            <a:r>
              <a:rPr lang="en-US" dirty="0" smtClean="0"/>
              <a:t>For more information, check out </a:t>
            </a:r>
            <a:r>
              <a:rPr lang="en-US" dirty="0" smtClean="0">
                <a:hlinkClick r:id="rId2"/>
              </a:rPr>
              <a:t>http://octopusdeploy.com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7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Octopus Deploy is the clear cut path to reliable, maintainable and fast deployments</a:t>
            </a:r>
          </a:p>
          <a:p>
            <a:r>
              <a:rPr lang="en-US" dirty="0" smtClean="0"/>
              <a:t>Octopus </a:t>
            </a:r>
            <a:r>
              <a:rPr lang="en-US" dirty="0" err="1" smtClean="0"/>
              <a:t>Deploy’s</a:t>
            </a:r>
            <a:r>
              <a:rPr lang="en-US" dirty="0" smtClean="0"/>
              <a:t> components separates it from any other solution available; end user experience very good without configuration alone</a:t>
            </a:r>
          </a:p>
          <a:p>
            <a:r>
              <a:rPr lang="en-US" dirty="0" smtClean="0"/>
              <a:t>Other solutions are either too cumbersome, heavy-handed or outdated</a:t>
            </a:r>
          </a:p>
          <a:p>
            <a:r>
              <a:rPr lang="en-US" dirty="0" smtClean="0"/>
              <a:t>Octopus </a:t>
            </a:r>
            <a:r>
              <a:rPr lang="en-US" dirty="0" err="1" smtClean="0"/>
              <a:t>Deploy’s</a:t>
            </a:r>
            <a:r>
              <a:rPr lang="en-US" dirty="0" smtClean="0"/>
              <a:t> development transparency and velocity easily surpasses other competitors  </a:t>
            </a:r>
          </a:p>
          <a:p>
            <a:r>
              <a:rPr lang="en-US" dirty="0" smtClean="0"/>
              <a:t>Pricing is extremely affordable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forth and deploy!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298" y="1690688"/>
            <a:ext cx="5893981" cy="4174903"/>
          </a:xfrm>
        </p:spPr>
      </p:pic>
    </p:spTree>
    <p:extLst>
      <p:ext uri="{BB962C8B-B14F-4D97-AF65-F5344CB8AC3E}">
        <p14:creationId xmlns:p14="http://schemas.microsoft.com/office/powerpoint/2010/main" val="5479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present Octopus Deploy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abhor deployments</a:t>
            </a:r>
          </a:p>
          <a:p>
            <a:r>
              <a:rPr lang="en-US" dirty="0" smtClean="0"/>
              <a:t>Jim </a:t>
            </a:r>
            <a:r>
              <a:rPr lang="en-US" dirty="0" err="1" smtClean="0"/>
              <a:t>Szubryt</a:t>
            </a:r>
            <a:r>
              <a:rPr lang="en-US" dirty="0" smtClean="0"/>
              <a:t> and Accenture Automated TFS project</a:t>
            </a:r>
          </a:p>
          <a:p>
            <a:r>
              <a:rPr lang="en-US" dirty="0" smtClean="0"/>
              <a:t>Chance to try out two tools</a:t>
            </a:r>
          </a:p>
          <a:p>
            <a:pPr lvl="1"/>
            <a:r>
              <a:rPr lang="en-US" dirty="0" smtClean="0"/>
              <a:t>Release Management for Visual Studio (</a:t>
            </a:r>
            <a:r>
              <a:rPr lang="en-US" dirty="0" err="1" smtClean="0"/>
              <a:t>InCycle</a:t>
            </a:r>
            <a:r>
              <a:rPr lang="en-US" dirty="0" smtClean="0"/>
              <a:t>/Microsoft)</a:t>
            </a:r>
          </a:p>
          <a:p>
            <a:pPr lvl="1"/>
            <a:r>
              <a:rPr lang="en-US" dirty="0" smtClean="0"/>
              <a:t>Octopus Deploy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“Whenever you leave behind failure, you’re doing good. If you think everything you’ve done is great, you’re probably dumb.”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Louis C.K.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5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people do deployments?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 those people, how many people enjoy it?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9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deployments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154" y="1690688"/>
            <a:ext cx="8037691" cy="4738889"/>
          </a:xfrm>
        </p:spPr>
      </p:pic>
    </p:spTree>
    <p:extLst>
      <p:ext uri="{BB962C8B-B14F-4D97-AF65-F5344CB8AC3E}">
        <p14:creationId xmlns:p14="http://schemas.microsoft.com/office/powerpoint/2010/main" val="137005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Perpetrators of bad deployments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290" y="1690688"/>
            <a:ext cx="3995420" cy="5012437"/>
          </a:xfrm>
        </p:spPr>
      </p:pic>
    </p:spTree>
    <p:extLst>
      <p:ext uri="{BB962C8B-B14F-4D97-AF65-F5344CB8AC3E}">
        <p14:creationId xmlns:p14="http://schemas.microsoft.com/office/powerpoint/2010/main" val="162930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scenario is more likely (metaphorically)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735" y="1916403"/>
            <a:ext cx="5584530" cy="416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1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own experiences with deployments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Excel spreadsheet check lists</a:t>
            </a:r>
          </a:p>
          <a:p>
            <a:r>
              <a:rPr lang="en-US" dirty="0"/>
              <a:t>Email as </a:t>
            </a:r>
            <a:r>
              <a:rPr lang="en-US" dirty="0" smtClean="0"/>
              <a:t>documentation</a:t>
            </a:r>
          </a:p>
          <a:p>
            <a:r>
              <a:rPr lang="en-US" dirty="0" smtClean="0"/>
              <a:t>When something goes wrong, everyone is frantically trying to figure out the problem</a:t>
            </a:r>
          </a:p>
          <a:p>
            <a:r>
              <a:rPr lang="en-US" dirty="0" smtClean="0"/>
              <a:t>Rolling back to previous version takes longer especially if database changes need to be reverted</a:t>
            </a:r>
          </a:p>
          <a:p>
            <a:r>
              <a:rPr lang="en-US" dirty="0" smtClean="0"/>
              <a:t>Multiple deployment types (</a:t>
            </a:r>
            <a:r>
              <a:rPr lang="en-US" dirty="0" err="1" smtClean="0"/>
              <a:t>web,db,ssrs,services,etc</a:t>
            </a:r>
            <a:r>
              <a:rPr lang="en-US" dirty="0" smtClean="0"/>
              <a:t>.) drastically prolong deployment</a:t>
            </a:r>
          </a:p>
          <a:p>
            <a:r>
              <a:rPr lang="en-US" dirty="0" smtClean="0"/>
              <a:t>Public deployments done on Saturday night (late)</a:t>
            </a:r>
          </a:p>
          <a:p>
            <a:pPr lvl="1"/>
            <a:r>
              <a:rPr lang="en-US" dirty="0" smtClean="0"/>
              <a:t>Conference call with a few developers</a:t>
            </a:r>
          </a:p>
          <a:p>
            <a:pPr lvl="1"/>
            <a:r>
              <a:rPr lang="en-US" dirty="0" smtClean="0"/>
              <a:t>Everyone smoke tests the site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0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 Automation at Accenture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 of 2013 – Present – testing 2 products:</a:t>
            </a:r>
          </a:p>
          <a:p>
            <a:pPr lvl="1"/>
            <a:r>
              <a:rPr lang="en-US" dirty="0" err="1" smtClean="0"/>
              <a:t>InCycle</a:t>
            </a:r>
            <a:r>
              <a:rPr lang="en-US" dirty="0" smtClean="0"/>
              <a:t>/Microsoft Release Management 2013 for Visual Studio</a:t>
            </a:r>
          </a:p>
          <a:p>
            <a:pPr lvl="1"/>
            <a:r>
              <a:rPr lang="en-US" dirty="0" smtClean="0"/>
              <a:t>Octopus Deploy </a:t>
            </a:r>
          </a:p>
          <a:p>
            <a:r>
              <a:rPr lang="en-US" dirty="0" smtClean="0"/>
              <a:t>After 3 months of testing, Octopus was the winner</a:t>
            </a:r>
          </a:p>
          <a:p>
            <a:r>
              <a:rPr lang="en-US" dirty="0" smtClean="0"/>
              <a:t>Why not Release Management 2013?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</TotalTime>
  <Words>1358</Words>
  <Application>Microsoft Office PowerPoint</Application>
  <PresentationFormat>Widescreen</PresentationFormat>
  <Paragraphs>169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Automating Deployments with Octopus Deploy</vt:lpstr>
      <vt:lpstr>Who am I?</vt:lpstr>
      <vt:lpstr>Why present Octopus Deploy</vt:lpstr>
      <vt:lpstr>Survey</vt:lpstr>
      <vt:lpstr>Current state of deployments</vt:lpstr>
      <vt:lpstr>Perpetrators of bad deployments</vt:lpstr>
      <vt:lpstr>This scenario is more likely (metaphorically)</vt:lpstr>
      <vt:lpstr>My own experiences with deployments </vt:lpstr>
      <vt:lpstr>TFS Automation at Accenture </vt:lpstr>
      <vt:lpstr>Octopus over Release Management </vt:lpstr>
      <vt:lpstr>Meh. Our manual deployments are just fine.. </vt:lpstr>
      <vt:lpstr>What can Octopus Deploy do that we can’t? </vt:lpstr>
      <vt:lpstr>How does Octopus work?</vt:lpstr>
      <vt:lpstr>How does Octopus work? (con’t)</vt:lpstr>
      <vt:lpstr>Why is Octopus better?</vt:lpstr>
      <vt:lpstr>Why is Octopus better (con’t)</vt:lpstr>
      <vt:lpstr>Why is Octopus better (con’t)</vt:lpstr>
      <vt:lpstr>Other features of Octopus </vt:lpstr>
      <vt:lpstr>How to configure Octopus Deploy?</vt:lpstr>
      <vt:lpstr>How to configure Octopus Deploy? (con’t)</vt:lpstr>
      <vt:lpstr>What about “X” type of deployments?</vt:lpstr>
      <vt:lpstr>Demo</vt:lpstr>
      <vt:lpstr>Warts and road bumps</vt:lpstr>
      <vt:lpstr>Yeah, well, what about new stuff? </vt:lpstr>
      <vt:lpstr>Well, they must be pricey, right? </vt:lpstr>
      <vt:lpstr>Conclusions</vt:lpstr>
      <vt:lpstr>Go forth and deploy!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Deployments with Octopus Deploy</dc:title>
  <dc:creator>Ian Paullin</dc:creator>
  <cp:lastModifiedBy>Ian Paullin</cp:lastModifiedBy>
  <cp:revision>94</cp:revision>
  <dcterms:created xsi:type="dcterms:W3CDTF">2014-03-29T15:32:47Z</dcterms:created>
  <dcterms:modified xsi:type="dcterms:W3CDTF">2014-05-22T04:03:09Z</dcterms:modified>
</cp:coreProperties>
</file>